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1"/>
  </p:notesMasterIdLst>
  <p:sldIdLst>
    <p:sldId id="408" r:id="rId2"/>
    <p:sldId id="258" r:id="rId3"/>
    <p:sldId id="519" r:id="rId4"/>
    <p:sldId id="516" r:id="rId5"/>
    <p:sldId id="520" r:id="rId6"/>
    <p:sldId id="522" r:id="rId7"/>
    <p:sldId id="530" r:id="rId8"/>
    <p:sldId id="501" r:id="rId9"/>
    <p:sldId id="533" r:id="rId10"/>
    <p:sldId id="534" r:id="rId11"/>
    <p:sldId id="529" r:id="rId12"/>
    <p:sldId id="535" r:id="rId13"/>
    <p:sldId id="523" r:id="rId14"/>
    <p:sldId id="538" r:id="rId15"/>
    <p:sldId id="531" r:id="rId16"/>
    <p:sldId id="540" r:id="rId17"/>
    <p:sldId id="550" r:id="rId18"/>
    <p:sldId id="564" r:id="rId19"/>
    <p:sldId id="526" r:id="rId20"/>
    <p:sldId id="551" r:id="rId21"/>
    <p:sldId id="565" r:id="rId22"/>
    <p:sldId id="545" r:id="rId23"/>
    <p:sldId id="546" r:id="rId24"/>
    <p:sldId id="549" r:id="rId25"/>
    <p:sldId id="539" r:id="rId26"/>
    <p:sldId id="566" r:id="rId27"/>
    <p:sldId id="548" r:id="rId28"/>
    <p:sldId id="556" r:id="rId29"/>
    <p:sldId id="568" r:id="rId30"/>
    <p:sldId id="558" r:id="rId31"/>
    <p:sldId id="559" r:id="rId32"/>
    <p:sldId id="569" r:id="rId33"/>
    <p:sldId id="560" r:id="rId34"/>
    <p:sldId id="561" r:id="rId35"/>
    <p:sldId id="562" r:id="rId36"/>
    <p:sldId id="563" r:id="rId37"/>
    <p:sldId id="502" r:id="rId38"/>
    <p:sldId id="503" r:id="rId39"/>
    <p:sldId id="5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A7B"/>
    <a:srgbClr val="7C9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4"/>
    <p:restoredTop sz="94641"/>
  </p:normalViewPr>
  <p:slideViewPr>
    <p:cSldViewPr snapToGrid="0" snapToObjects="1">
      <p:cViewPr varScale="1">
        <p:scale>
          <a:sx n="215" d="100"/>
          <a:sy n="215" d="100"/>
        </p:scale>
        <p:origin x="1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utura Book" pitchFamily="2" charset="77"/>
              </a:defRPr>
            </a:lvl1pPr>
          </a:lstStyle>
          <a:p>
            <a:fld id="{82B22BF3-1F8B-AF46-AD9A-D088CB7C998D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utura Book" pitchFamily="2" charset="77"/>
              </a:defRPr>
            </a:lvl1pPr>
          </a:lstStyle>
          <a:p>
            <a:fld id="{1116E0F4-1542-944D-8E39-EF78A1E496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utura Book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utura Book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utura Book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utura Book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utura Book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6E0F4-1542-944D-8E39-EF78A1E4965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6E0F4-1542-944D-8E39-EF78A1E4965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1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6E0F4-1542-944D-8E39-EF78A1E4965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19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6E0F4-1542-944D-8E39-EF78A1E4965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6E0F4-1542-944D-8E39-EF78A1E4965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9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E65E-3B4C-CC4B-9201-E8B1A8A6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CE386-76E5-274A-B02F-6832844DF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Futura Boo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33593-0375-4748-B3AA-D359461E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7AE790A-EB76-DB41-B6B7-C65DFBCFF203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DD673-6339-CC42-83C1-3FA4220D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3206-159A-0240-B60F-C9C5F1C5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E5CAC62-0A78-504A-AEDD-50BA19EB98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F43E3-246F-FA43-BAE8-36D019016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674" y="186531"/>
            <a:ext cx="6396652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135F-31FF-1446-98F0-3D2E9963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7C97-653E-C740-8580-79BB136B9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E3B9-B073-D648-9F91-20F544C6F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5CC02-2429-984B-AC99-CC9AD9CD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19AA9-A8AB-8546-BFAD-224B3913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2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1DDAF-DA9B-0847-B956-66BFA415A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D30F2-010B-574D-A0F6-4285780F8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0525B-889B-4B45-9507-694C4FED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1BEB2-B642-ED46-AAF0-6D4A12AE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E6F9F-6481-A049-9D2B-EAFB8F86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90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2BB091-F3C7-F64E-8C9F-F1680619D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A7B"/>
          </a:solidFill>
          <a:ln>
            <a:solidFill>
              <a:srgbClr val="1C5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utura Book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BBFCC-3794-7A40-874C-2423B3056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777" y="533091"/>
            <a:ext cx="5815138" cy="17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E91A-8A01-A345-B583-F028B2E8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5ACAD-A229-EA46-B8EF-8CF6FFFDB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777EB-E7A7-BD46-9FBC-065317FF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7AE790A-EB76-DB41-B6B7-C65DFBCFF203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B6DC3-394D-C64D-BED6-3A311021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F8BF-9597-044D-B290-872B0A3F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E5CAC62-0A78-504A-AEDD-50BA19EB982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51B578-2372-2540-895E-1178D95794FB}"/>
              </a:ext>
            </a:extLst>
          </p:cNvPr>
          <p:cNvGrpSpPr/>
          <p:nvPr userDrawn="1"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DFE75D-EE38-7240-8146-FD6B72A37F84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C65DB2-1218-4E4D-BDAD-F2C7EE26B571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5BB71C-43A4-3844-92FC-0CE790597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96" y="194934"/>
            <a:ext cx="2175771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9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D28F-A758-BC47-9CE4-DFBC8665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7F477-D987-4948-8B1D-9F86D4E34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Futura Book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F3CF6-0565-2548-A1EE-F2F58F3EC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7AE790A-EB76-DB41-B6B7-C65DFBCFF203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0B600-73F3-6644-BA90-1CEB99A3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4092-85B9-444A-AE82-F6B0FC4C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1E5CAC62-0A78-504A-AEDD-50BA19EB98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6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E498-C169-6B45-A2E1-DB4F0230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C11E7-A2E6-764F-A32B-1D26F4736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1A564-B858-024A-8A17-4F5FFD132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3A76A-AF62-0746-89C6-8E7B55AC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FE83B-03DE-3F47-992D-417F41F0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DADB5-EF53-9F4F-8E55-8374D890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4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4E5F-C2B4-E24E-8048-90014569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6FD48-A4AE-E048-8E3A-97BB74041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Futura Boo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5BF46-D2BB-4545-A365-009956824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0DF5-B52E-2A49-B376-C555E078C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Futura Boo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0F54C-F7A2-FD47-BBE8-66E56760D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Futura Book" pitchFamily="2" charset="77"/>
              </a:defRPr>
            </a:lvl1pPr>
            <a:lvl2pPr>
              <a:defRPr b="0" i="0">
                <a:latin typeface="Futura Book" pitchFamily="2" charset="77"/>
              </a:defRPr>
            </a:lvl2pPr>
            <a:lvl3pPr>
              <a:defRPr b="0" i="0">
                <a:latin typeface="Futura Book" pitchFamily="2" charset="77"/>
              </a:defRPr>
            </a:lvl3pPr>
            <a:lvl4pPr>
              <a:defRPr b="0" i="0">
                <a:latin typeface="Futura Book" pitchFamily="2" charset="77"/>
              </a:defRPr>
            </a:lvl4pPr>
            <a:lvl5pPr>
              <a:defRPr b="0" i="0">
                <a:latin typeface="Futura Book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0104B-87FD-A543-9133-126FD577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A838F-28DA-5C41-9588-CDE42A1B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393B0-D093-3246-9A9D-E5A8833D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1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CE7E-383E-A841-BCB3-AFE9843E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8E55E-59C8-634D-AA5D-512FE54A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BBE7E-D4B2-0844-964E-2FFC3B1C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A7CA8-7C23-EF47-B7F2-94504B10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0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8B313-AA27-2A47-BF83-93003E29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CF3D8-7E92-8348-A8FD-DEA1FF70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92558-6D7D-314A-BB49-54B4F929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0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F378-4D34-CC4F-827F-CA3360BB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37F4-0015-DA4A-B8A4-488072A4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Futura Book" pitchFamily="2" charset="77"/>
              </a:defRPr>
            </a:lvl1pPr>
            <a:lvl2pPr>
              <a:defRPr sz="2800" b="0" i="0">
                <a:latin typeface="Futura Book" pitchFamily="2" charset="77"/>
              </a:defRPr>
            </a:lvl2pPr>
            <a:lvl3pPr>
              <a:defRPr sz="2400" b="0" i="0">
                <a:latin typeface="Futura Book" pitchFamily="2" charset="77"/>
              </a:defRPr>
            </a:lvl3pPr>
            <a:lvl4pPr>
              <a:defRPr sz="2000" b="0" i="0">
                <a:latin typeface="Futura Book" pitchFamily="2" charset="77"/>
              </a:defRPr>
            </a:lvl4pPr>
            <a:lvl5pPr>
              <a:defRPr sz="2000" b="0" i="0">
                <a:latin typeface="Futura Book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5DE00-67F0-9E47-8F15-B5229E9A6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Futura Boo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A5465-0B25-2247-BB56-8AE73B1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85E2F-6F63-6F43-B877-174D226B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97FFB-1512-3E4E-8EDD-11B0D310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2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B8DC-369C-3C49-8FF4-4767DB00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Futur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71E0A-647A-5B4E-8A1D-6C8A34037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Futura Book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1403E-0DB6-6F4C-AC83-B1899E97F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Futura Boo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FF1A3-78C6-4A4A-AC38-B5513D3D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DFD1F362-28D3-A94F-A24A-B84CD7F3197E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946E7-FF91-724C-885C-B5477280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EB3CD-1712-714E-9C59-B3286E0C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Book" pitchFamily="2" charset="77"/>
              </a:defRPr>
            </a:lvl1pPr>
          </a:lstStyle>
          <a:p>
            <a:fld id="{AB92BC42-DC40-0F4E-9F39-3FA37B3F8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E1B6D-0794-AC49-BB44-D8351A91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D898B-9AD7-1947-9FC1-A21517B7C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4BDC5-7ACD-694F-B859-2CC46245A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utura Book" pitchFamily="2" charset="77"/>
              </a:defRPr>
            </a:lvl1pPr>
          </a:lstStyle>
          <a:p>
            <a:fld id="{17AE790A-EB76-DB41-B6B7-C65DFBCFF203}" type="datetimeFigureOut">
              <a:rPr lang="en-US" smtClean="0"/>
              <a:pPr/>
              <a:t>5/30/20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6C45D-4838-B24A-A8D6-2C98590E1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utura Book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61C3-3C96-9F4E-9686-1D64A87E4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utura Book" pitchFamily="2" charset="77"/>
              </a:defRPr>
            </a:lvl1pPr>
          </a:lstStyle>
          <a:p>
            <a:fld id="{1E5CAC62-0A78-504A-AEDD-50BA19EB98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Futura Boo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utura Boo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utura Boo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utura Boo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Boo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Boo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3766-9E25-B446-8619-6A7C3D528D73}"/>
              </a:ext>
            </a:extLst>
          </p:cNvPr>
          <p:cNvSpPr txBox="1">
            <a:spLocks/>
          </p:cNvSpPr>
          <p:nvPr/>
        </p:nvSpPr>
        <p:spPr>
          <a:xfrm>
            <a:off x="0" y="3145221"/>
            <a:ext cx="12192000" cy="10349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Futura" pitchFamily="2" charset="77"/>
                <a:cs typeface="Arial" panose="020B0604020202020204" pitchFamily="34" charset="0"/>
              </a:rPr>
              <a:t>STATEWIDE RULE 40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Futura" pitchFamily="2" charset="77"/>
                <a:cs typeface="Arial" panose="020B0604020202020204" pitchFamily="34" charset="0"/>
              </a:rPr>
              <a:t>Multiple Assignment of Acreage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6B1C2-FC74-394B-9466-5AA3B70DF94E}"/>
              </a:ext>
            </a:extLst>
          </p:cNvPr>
          <p:cNvSpPr txBox="1">
            <a:spLocks/>
          </p:cNvSpPr>
          <p:nvPr/>
        </p:nvSpPr>
        <p:spPr>
          <a:xfrm>
            <a:off x="1524000" y="4599629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Futura" pitchFamily="2" charset="77"/>
                <a:cs typeface="Arial" panose="020B0604020202020204" pitchFamily="34" charset="0"/>
              </a:rPr>
              <a:t>Ben Holliday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Futura" pitchFamily="2" charset="77"/>
                <a:cs typeface="Arial" panose="020B0604020202020204" pitchFamily="34" charset="0"/>
              </a:rPr>
              <a:t>HAPL Spring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8DBB41-6385-894E-BB48-66BB9DDAF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2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2"/>
    </mc:Choice>
    <mc:Fallback>
      <p:transition spd="slow" advTm="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6DCF-B1A4-6847-8836-0BB9867A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 of Commission’s Regulation</a:t>
            </a:r>
          </a:p>
        </p:txBody>
      </p:sp>
      <p:pic>
        <p:nvPicPr>
          <p:cNvPr id="4" name="Content Placeholder 3" descr="A vintage photo of a large city&#10;&#10;Description generated with high confidence">
            <a:extLst>
              <a:ext uri="{FF2B5EF4-FFF2-40B4-BE49-F238E27FC236}">
                <a16:creationId xmlns:a16="http://schemas.microsoft.com/office/drawing/2014/main" id="{4F046199-9424-E445-949F-3DCA1948B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0495"/>
            <a:ext cx="10515600" cy="38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8DDF-ADD3-7143-BF98-20E045BE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We Arrived at Rule 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ACCA-6FD3-C646-886B-5B5EA93DB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many wells could constitute waste</a:t>
            </a:r>
          </a:p>
          <a:p>
            <a:r>
              <a:rPr lang="en-US" dirty="0"/>
              <a:t>Commission determined permissible density to protect reservoirs</a:t>
            </a:r>
          </a:p>
          <a:p>
            <a:r>
              <a:rPr lang="en-US" dirty="0"/>
              <a:t>Rules to Protect Reservoirs Crafted</a:t>
            </a:r>
          </a:p>
          <a:p>
            <a:pPr lvl="1"/>
            <a:r>
              <a:rPr lang="en-US" dirty="0"/>
              <a:t>Rule 37</a:t>
            </a:r>
          </a:p>
          <a:p>
            <a:pPr lvl="1"/>
            <a:r>
              <a:rPr lang="en-US" dirty="0"/>
              <a:t>Rule 11</a:t>
            </a:r>
          </a:p>
          <a:p>
            <a:pPr lvl="1"/>
            <a:r>
              <a:rPr lang="en-US" dirty="0"/>
              <a:t>Rule 38 </a:t>
            </a:r>
          </a:p>
        </p:txBody>
      </p:sp>
    </p:spTree>
    <p:extLst>
      <p:ext uri="{BB962C8B-B14F-4D97-AF65-F5344CB8AC3E}">
        <p14:creationId xmlns:p14="http://schemas.microsoft.com/office/powerpoint/2010/main" val="106038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E7DF-78A5-7547-A9EB-14FA58A1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 40 IS 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EA34-5735-1D4C-A6AF-0E55E6E83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 40 = No Double Assignment of Surface Acreage</a:t>
            </a:r>
          </a:p>
          <a:p>
            <a:r>
              <a:rPr lang="en-US" dirty="0"/>
              <a:t>One Tract, One Well</a:t>
            </a:r>
          </a:p>
          <a:p>
            <a:r>
              <a:rPr lang="en-US" dirty="0"/>
              <a:t>Double assignment of acreage occurs when a single tract of land is assigned to two different wells in the same RRC field</a:t>
            </a:r>
          </a:p>
          <a:p>
            <a:r>
              <a:rPr lang="en-US" dirty="0"/>
              <a:t>Goal is to protect the reservoir from overdevelopment that would cause waste and harm correlative rights</a:t>
            </a:r>
          </a:p>
        </p:txBody>
      </p:sp>
    </p:spTree>
    <p:extLst>
      <p:ext uri="{BB962C8B-B14F-4D97-AF65-F5344CB8AC3E}">
        <p14:creationId xmlns:p14="http://schemas.microsoft.com/office/powerpoint/2010/main" val="395322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E7DC-8FEA-6D4E-BBBA-FC2DBF24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E97FF-60D0-5640-8993-F24906A56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RRC’s entire regulatory framework built on One Tract, One Well</a:t>
            </a:r>
          </a:p>
          <a:p>
            <a:pPr lvl="1" algn="just"/>
            <a:r>
              <a:rPr lang="en-US" dirty="0"/>
              <a:t>Based on Historical Model of Typical Vertical Well</a:t>
            </a:r>
          </a:p>
          <a:p>
            <a:pPr lvl="1" algn="just"/>
            <a:r>
              <a:rPr lang="en-US" dirty="0"/>
              <a:t>Reservoir energy drives hydrocarbons through a permeable formation towards the well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164C0-38B3-454D-AAF7-63AEB5073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10" y="3880263"/>
            <a:ext cx="5640779" cy="20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7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C1CB-CFF0-2C44-B3ED-29F701FE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Difficulty in Applying SWR40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AD94-11D2-F441-9FA6-89C97E789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Default rule was that double assignment of acreage was not allowed for drilling and development nor for the allocation of an allowable</a:t>
            </a:r>
          </a:p>
          <a:p>
            <a:pPr algn="just"/>
            <a:r>
              <a:rPr lang="en-US" dirty="0"/>
              <a:t>Problems Emerge</a:t>
            </a:r>
          </a:p>
          <a:p>
            <a:pPr lvl="1" algn="just"/>
            <a:r>
              <a:rPr lang="en-US" dirty="0"/>
              <a:t>Thick Fields With Multiple Productive Zones</a:t>
            </a:r>
          </a:p>
          <a:p>
            <a:pPr lvl="1" algn="just"/>
            <a:r>
              <a:rPr lang="en-US" dirty="0"/>
              <a:t>Divided Ownership Based on Depth</a:t>
            </a:r>
          </a:p>
        </p:txBody>
      </p:sp>
    </p:spTree>
    <p:extLst>
      <p:ext uri="{BB962C8B-B14F-4D97-AF65-F5344CB8AC3E}">
        <p14:creationId xmlns:p14="http://schemas.microsoft.com/office/powerpoint/2010/main" val="139683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E021-2B27-034A-BB6A-1DCE1EE6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Spraberry (Trend Area)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F89FE-36D9-384F-9915-17E77C38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6018" cy="4351338"/>
          </a:xfrm>
        </p:spPr>
        <p:txBody>
          <a:bodyPr/>
          <a:lstStyle/>
          <a:p>
            <a:r>
              <a:rPr lang="en-US" dirty="0"/>
              <a:t>Established Dec. 22, 1952</a:t>
            </a:r>
          </a:p>
          <a:p>
            <a:r>
              <a:rPr lang="en-US" dirty="0"/>
              <a:t>Consolidation of several fields discovered in the 1940s</a:t>
            </a:r>
          </a:p>
          <a:p>
            <a:r>
              <a:rPr lang="en-US" dirty="0"/>
              <a:t>&lt;4,000,000 acres</a:t>
            </a:r>
          </a:p>
          <a:p>
            <a:r>
              <a:rPr lang="en-US" dirty="0"/>
              <a:t>3,740’ Thick (6,865’ to 10,605’)</a:t>
            </a:r>
          </a:p>
          <a:p>
            <a:r>
              <a:rPr lang="en-US" dirty="0"/>
              <a:t>Top of Clearfork to Top of Strawn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2A75E-0688-2E44-92B1-B65640727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91" y="1825625"/>
            <a:ext cx="5203453" cy="39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4F9C-2796-F94E-A5AD-B3DE626E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Phantom (Wolfcamp) &amp; </a:t>
            </a:r>
            <a:r>
              <a:rPr lang="en-US" b="1" dirty="0" err="1"/>
              <a:t>Wolfbone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09404-3827-4E41-ACE9-2064B5F32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Phantom (Wolfcamp) Field</a:t>
            </a:r>
          </a:p>
          <a:p>
            <a:pPr lvl="1"/>
            <a:r>
              <a:rPr lang="en-US" dirty="0"/>
              <a:t>O&amp;G Docket Nos. 08-0295559 and 08-0303885</a:t>
            </a:r>
          </a:p>
          <a:p>
            <a:pPr lvl="1"/>
            <a:r>
              <a:rPr lang="en-US" dirty="0"/>
              <a:t>Culberson, Loving, Reeves, Ward, Winkler</a:t>
            </a:r>
          </a:p>
          <a:p>
            <a:pPr lvl="1"/>
            <a:r>
              <a:rPr lang="en-US" dirty="0"/>
              <a:t>9,515’ to 12,447’</a:t>
            </a:r>
          </a:p>
          <a:p>
            <a:r>
              <a:rPr lang="en-US" dirty="0" err="1"/>
              <a:t>Wolfbone</a:t>
            </a:r>
            <a:r>
              <a:rPr lang="en-US" dirty="0"/>
              <a:t> (Trend Area) Field</a:t>
            </a:r>
          </a:p>
          <a:p>
            <a:pPr lvl="1"/>
            <a:r>
              <a:rPr lang="en-US" dirty="0"/>
              <a:t>O&amp;G Docket Nos. 08-0265981. 08-0291056</a:t>
            </a:r>
          </a:p>
          <a:p>
            <a:pPr lvl="1"/>
            <a:r>
              <a:rPr lang="en-US" dirty="0"/>
              <a:t>Pecos, Ward, Reeves</a:t>
            </a:r>
          </a:p>
          <a:p>
            <a:pPr lvl="1"/>
            <a:r>
              <a:rPr lang="en-US" dirty="0"/>
              <a:t>8,070’ to 13,092’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3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E10-8AD3-474B-8927-29B04E44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Unconventionals Change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82E49-DD6A-3943-BF52-40EED7A4C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possible and economic changes</a:t>
            </a:r>
          </a:p>
          <a:p>
            <a:r>
              <a:rPr lang="en-US" dirty="0"/>
              <a:t>Horizontal drilling utilizes a fundamentally different reservoir mechanism than that for which the Commission’s regulatory scheme was devised</a:t>
            </a:r>
          </a:p>
          <a:p>
            <a:r>
              <a:rPr lang="en-US" dirty="0"/>
              <a:t>Unconventional Characteristics Are Different</a:t>
            </a:r>
          </a:p>
          <a:p>
            <a:r>
              <a:rPr lang="en-US" dirty="0"/>
              <a:t>Erosion of One Tract One Well’s Applicability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1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BDA62-0FE7-5A4E-98BF-EFAA6334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948781-69E4-5D43-AE74-8A779B897B6C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B362CC-07A4-644D-BFC8-26473B4111A1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D31A4E-C4C7-6C42-B1D9-AB17A093698C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E18986-50DB-ED4B-9869-F0E31C3ED50F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2013 SWR 40 Amendment</a:t>
            </a:r>
          </a:p>
          <a:p>
            <a:pPr algn="ctr"/>
            <a:r>
              <a:rPr lang="en-US" sz="6000" b="1" dirty="0">
                <a:latin typeface="Futura" pitchFamily="2" charset="77"/>
              </a:rPr>
              <a:t>Spraberry (Trend Area)</a:t>
            </a:r>
          </a:p>
        </p:txBody>
      </p:sp>
    </p:spTree>
    <p:extLst>
      <p:ext uri="{BB962C8B-B14F-4D97-AF65-F5344CB8AC3E}">
        <p14:creationId xmlns:p14="http://schemas.microsoft.com/office/powerpoint/2010/main" val="59147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490B-336D-EF43-8091-195884D5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2013 SWR40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4CDB-9666-D448-963B-A1B4B9F55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December 2013 RRC amended SWR40 as to the Spraberry (Trend Area) Field</a:t>
            </a:r>
          </a:p>
          <a:p>
            <a:pPr lvl="1"/>
            <a:r>
              <a:rPr lang="en-US" dirty="0"/>
              <a:t>O&amp;G Docket No. 7C-0283443</a:t>
            </a:r>
          </a:p>
          <a:p>
            <a:r>
              <a:rPr lang="en-US" dirty="0"/>
              <a:t>Created a Rule 40 Exception Field</a:t>
            </a:r>
          </a:p>
          <a:p>
            <a:pPr lvl="1"/>
            <a:r>
              <a:rPr lang="en-US" dirty="0"/>
              <a:t>Double Assignment Allowed in Spraberry (Trend Area) Where Ownership Divided</a:t>
            </a:r>
          </a:p>
          <a:p>
            <a:pPr lvl="1"/>
            <a:r>
              <a:rPr lang="en-US" dirty="0"/>
              <a:t>Same Surface Acreage Could Now Be Assigned To:</a:t>
            </a:r>
          </a:p>
          <a:p>
            <a:pPr lvl="2"/>
            <a:r>
              <a:rPr lang="en-US" dirty="0"/>
              <a:t>Shallow</a:t>
            </a:r>
          </a:p>
          <a:p>
            <a:pPr lvl="2"/>
            <a:r>
              <a:rPr lang="en-US" dirty="0"/>
              <a:t>Deep</a:t>
            </a:r>
          </a:p>
          <a:p>
            <a:r>
              <a:rPr lang="en-US" dirty="0"/>
              <a:t>Hz and Vertical Wells Could Be Regulated Differently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0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6566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latin typeface="Futura" pitchFamily="2" charset="77"/>
              </a:rPr>
              <a:t>Holliday Energy Law Group PC</a:t>
            </a:r>
            <a:br>
              <a:rPr lang="en-US" sz="4000" b="1" dirty="0">
                <a:latin typeface="Futura" pitchFamily="2" charset="77"/>
              </a:rPr>
            </a:br>
            <a:endParaRPr lang="en-US" sz="4000" b="1" dirty="0">
              <a:latin typeface="Futura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794" y="1665289"/>
            <a:ext cx="10062411" cy="34638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Holliday Energy Law Group, PC is a San Antonio-based transactional energy law firm focused on rendering title opinions and providing operational/regulatory advising to oil and gas operators active across the continental United States. We represent clients throughout all stages of a drilling program – from acquisition through divestiture – in Texas, Oklahoma, North Dakota, Ohio, New Mexico, Montana, and Illinois.</a:t>
            </a:r>
          </a:p>
        </p:txBody>
      </p:sp>
    </p:spTree>
    <p:extLst>
      <p:ext uri="{BB962C8B-B14F-4D97-AF65-F5344CB8AC3E}">
        <p14:creationId xmlns:p14="http://schemas.microsoft.com/office/powerpoint/2010/main" val="206579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7221-ED4D-4844-A9EA-58E5163A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 2013 SWR40 Difficulties Increase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93DBE-832E-D948-B966-7BDD7C8E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Exponential growth in UFT field development (Eagle Ford and Haynesville</a:t>
            </a:r>
          </a:p>
          <a:p>
            <a:r>
              <a:rPr lang="en-US" dirty="0"/>
              <a:t>Exponential increase in depth severed ownership of right to drill within the same reservoir (particularly outside STA)</a:t>
            </a:r>
          </a:p>
          <a:p>
            <a:r>
              <a:rPr lang="en-US" dirty="0"/>
              <a:t>Commission determined that SWR40 was limiting development activity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1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BDA62-0FE7-5A4E-98BF-EFAA6334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948781-69E4-5D43-AE74-8A779B897B6C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B362CC-07A4-644D-BFC8-26473B4111A1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D31A4E-C4C7-6C42-B1D9-AB17A093698C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E18986-50DB-ED4B-9869-F0E31C3ED50F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2016 Amendment</a:t>
            </a:r>
          </a:p>
          <a:p>
            <a:pPr algn="ctr"/>
            <a:r>
              <a:rPr lang="en-US" sz="6000" b="1" dirty="0">
                <a:latin typeface="Futura" pitchFamily="2" charset="77"/>
              </a:rPr>
              <a:t>SWR 86 UFT Fields</a:t>
            </a:r>
          </a:p>
        </p:txBody>
      </p:sp>
    </p:spTree>
    <p:extLst>
      <p:ext uri="{BB962C8B-B14F-4D97-AF65-F5344CB8AC3E}">
        <p14:creationId xmlns:p14="http://schemas.microsoft.com/office/powerpoint/2010/main" val="42441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952-DE43-D24F-8AAB-E7B07050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2016 UFT Fields Established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C17B-3ACE-434F-A2B1-E394B07B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Commission recognized that UFT fields are different</a:t>
            </a:r>
          </a:p>
          <a:p>
            <a:r>
              <a:rPr lang="en-US" dirty="0"/>
              <a:t>Hz development utilizes a fundamentally different reservoir mechanism than that for which the Commission’s regulatory scheme was devised</a:t>
            </a:r>
          </a:p>
          <a:p>
            <a:r>
              <a:rPr lang="en-US" dirty="0"/>
              <a:t>SWR 86 amended to address efficient hydrocarbon production from reservoirs that exhibited certain ‘unconventional’ characteristics</a:t>
            </a:r>
          </a:p>
          <a:p>
            <a:r>
              <a:rPr lang="en-US" dirty="0"/>
              <a:t>SWR86(a)(13) – The UFT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08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952-DE43-D24F-8AAB-E7B07050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Pre-2020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C17B-3ACE-434F-A2B1-E394B07B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/>
              <a:t>Prior to 2013 </a:t>
            </a:r>
            <a:r>
              <a:rPr lang="en-US" dirty="0"/>
              <a:t>= No double assignment of acreage. One Tract, One Well</a:t>
            </a:r>
          </a:p>
          <a:p>
            <a:pPr algn="just"/>
            <a:r>
              <a:rPr lang="en-US" b="1" dirty="0"/>
              <a:t>2013</a:t>
            </a:r>
            <a:r>
              <a:rPr lang="en-US" dirty="0"/>
              <a:t> = SWR40 amended as to Spraberry (Trend Area) Field only to allow double assignment in the field where ownership was divided</a:t>
            </a:r>
          </a:p>
          <a:p>
            <a:pPr algn="just"/>
            <a:r>
              <a:rPr lang="en-US" b="1" dirty="0"/>
              <a:t>2016</a:t>
            </a:r>
            <a:r>
              <a:rPr lang="en-US" dirty="0"/>
              <a:t> = 2013 Spraberry amendments were incorporated into 2016 SWR 86 for designated UFT Fields</a:t>
            </a:r>
          </a:p>
          <a:p>
            <a:pPr algn="just"/>
            <a:r>
              <a:rPr lang="en-US" b="1" dirty="0"/>
              <a:t>2016-2020</a:t>
            </a:r>
            <a:r>
              <a:rPr lang="en-US" dirty="0"/>
              <a:t> = For Spraberry (Trend Area) or any designated UFT Field (via SWR86) the same surface acreage could be double assigned simultaneously to vertical and Hz wells</a:t>
            </a:r>
          </a:p>
        </p:txBody>
      </p:sp>
    </p:spTree>
    <p:extLst>
      <p:ext uri="{BB962C8B-B14F-4D97-AF65-F5344CB8AC3E}">
        <p14:creationId xmlns:p14="http://schemas.microsoft.com/office/powerpoint/2010/main" val="727391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A459-C8D3-D940-B461-82AF75ED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2016 to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ABE3F-2B28-9445-B1C6-89BF68D4D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Continued exponential increases in UFT Field Development and horizontal severance of the right to drill</a:t>
            </a:r>
          </a:p>
          <a:p>
            <a:r>
              <a:rPr lang="en-US" dirty="0"/>
              <a:t>No clear guidance on how/when it is appropriate for RRC to grant SWR40 exception </a:t>
            </a:r>
          </a:p>
          <a:p>
            <a:r>
              <a:rPr lang="en-US" dirty="0"/>
              <a:t>Late 2019 discussions begin on Rule 40 amendments </a:t>
            </a:r>
          </a:p>
        </p:txBody>
      </p:sp>
    </p:spTree>
    <p:extLst>
      <p:ext uri="{BB962C8B-B14F-4D97-AF65-F5344CB8AC3E}">
        <p14:creationId xmlns:p14="http://schemas.microsoft.com/office/powerpoint/2010/main" val="1995754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CB85-E530-8944-B79C-90CBA4B5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Commission’s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9510-436D-7A4A-8052-AC17153F4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Exponential Pace of Change</a:t>
            </a:r>
          </a:p>
          <a:p>
            <a:r>
              <a:rPr lang="en-US" dirty="0"/>
              <a:t>Rule changes were needed to uphold RRC’s statutory duty to prevent waste and protect correlative rights</a:t>
            </a:r>
          </a:p>
          <a:p>
            <a:r>
              <a:rPr lang="en-US" dirty="0"/>
              <a:t>One Tract One Well detrimental to Commission’s Goals</a:t>
            </a:r>
          </a:p>
          <a:p>
            <a:r>
              <a:rPr lang="en-US" dirty="0"/>
              <a:t>Based on Two Factors</a:t>
            </a:r>
          </a:p>
          <a:p>
            <a:pPr lvl="1"/>
            <a:r>
              <a:rPr lang="en-US" dirty="0"/>
              <a:t>Increased Depth Severances W/in Fields</a:t>
            </a:r>
          </a:p>
          <a:p>
            <a:pPr lvl="1"/>
            <a:r>
              <a:rPr lang="en-US" dirty="0"/>
              <a:t>Technological Advances Unlocking UFT Field Potential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25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BDA62-0FE7-5A4E-98BF-EFAA6334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948781-69E4-5D43-AE74-8A779B897B6C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B362CC-07A4-644D-BFC8-26473B4111A1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D31A4E-C4C7-6C42-B1D9-AB17A093698C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E18986-50DB-ED4B-9869-F0E31C3ED50F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2020 Amendment</a:t>
            </a:r>
          </a:p>
          <a:p>
            <a:pPr algn="ctr"/>
            <a:r>
              <a:rPr lang="en-US" sz="6000" b="1" dirty="0">
                <a:latin typeface="Futura" pitchFamily="2" charset="77"/>
              </a:rPr>
              <a:t>SWR 40</a:t>
            </a:r>
          </a:p>
          <a:p>
            <a:pPr algn="ctr"/>
            <a:r>
              <a:rPr lang="en-US" sz="4800" b="1" dirty="0">
                <a:latin typeface="Futura" pitchFamily="2" charset="77"/>
              </a:rPr>
              <a:t>Multiple Assignment of Acreage</a:t>
            </a:r>
          </a:p>
        </p:txBody>
      </p:sp>
    </p:spTree>
    <p:extLst>
      <p:ext uri="{BB962C8B-B14F-4D97-AF65-F5344CB8AC3E}">
        <p14:creationId xmlns:p14="http://schemas.microsoft.com/office/powerpoint/2010/main" val="3426921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54B1-3AA7-8D49-B4D0-328CDCC0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Multiple Not Double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44CF3-3099-7748-9C0E-AE150CAE9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/>
              <a:t>SWR40(e)(2) </a:t>
            </a:r>
            <a:r>
              <a:rPr lang="en-US" dirty="0"/>
              <a:t>Where ownership of the right to drill or produce from a tract in a UFT Field is divided horizontally, acreage may be assigned to more than one well provided that wells with the same wellbore profile are not completed in the same ownership interval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BB8759-51CE-3742-BDC2-A7F6EA0DCE8D}"/>
              </a:ext>
            </a:extLst>
          </p:cNvPr>
          <p:cNvSpPr>
            <a:spLocks noChangeAspect="1"/>
          </p:cNvSpPr>
          <p:nvPr/>
        </p:nvSpPr>
        <p:spPr>
          <a:xfrm>
            <a:off x="1104722" y="4138550"/>
            <a:ext cx="9982556" cy="1721922"/>
          </a:xfrm>
          <a:prstGeom prst="roundRect">
            <a:avLst/>
          </a:prstGeom>
          <a:solidFill>
            <a:srgbClr val="1C5A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atin typeface="Futura" pitchFamily="2" charset="77"/>
              </a:rPr>
              <a:t>TWO KEY CONSIDERATIONS </a:t>
            </a:r>
          </a:p>
          <a:p>
            <a:pPr algn="ctr"/>
            <a:endParaRPr lang="en-US" sz="2400" b="1" u="sng" dirty="0">
              <a:latin typeface="Futura" pitchFamily="2" charset="77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US" sz="2400" b="1" dirty="0">
                <a:latin typeface="Futura" pitchFamily="2" charset="77"/>
              </a:rPr>
              <a:t>SWR 40 NO LONGER RESTRICTS TO 2 DEPTHS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b="1" dirty="0">
                <a:latin typeface="Futura" pitchFamily="2" charset="77"/>
              </a:rPr>
              <a:t>UFT FIELDS ONLY</a:t>
            </a:r>
          </a:p>
        </p:txBody>
      </p:sp>
    </p:spTree>
    <p:extLst>
      <p:ext uri="{BB962C8B-B14F-4D97-AF65-F5344CB8AC3E}">
        <p14:creationId xmlns:p14="http://schemas.microsoft.com/office/powerpoint/2010/main" val="16398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42C3-A976-4147-B94E-C746D780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SWR40(e)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C8F9-2861-BB44-BB08-0D2DA7AB9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For UFT Fields defined in SWR86, multiple assignment of acreage is permissible as follows:</a:t>
            </a:r>
          </a:p>
          <a:p>
            <a:pPr lvl="1" algn="just"/>
            <a:r>
              <a:rPr lang="en-US" dirty="0"/>
              <a:t>(1) Assignment of acreage to both a Hz and V well for drilling, development, allocation of allowable is permissible</a:t>
            </a:r>
          </a:p>
          <a:p>
            <a:pPr lvl="2" algn="just"/>
            <a:r>
              <a:rPr lang="en-US" dirty="0"/>
              <a:t>Field density rules apply independently to Hz and V wells</a:t>
            </a:r>
          </a:p>
          <a:p>
            <a:pPr lvl="2" algn="just"/>
            <a:r>
              <a:rPr lang="en-US" dirty="0"/>
              <a:t>Acreage assigned to Hz well will not count against acreage assigned to V wells, vice versa</a:t>
            </a:r>
          </a:p>
          <a:p>
            <a:pPr lvl="1" algn="just"/>
            <a:r>
              <a:rPr lang="en-US" dirty="0"/>
              <a:t>Acreage assigned to Hz or V wells must still comply with spacing and density rules</a:t>
            </a:r>
          </a:p>
          <a:p>
            <a:pPr lvl="1" algn="just"/>
            <a:r>
              <a:rPr lang="en-US" dirty="0"/>
              <a:t>STACKED LATERALS - SWR86(a)(10) – are not considered assignment of acreage to multiple Hz Wells</a:t>
            </a:r>
          </a:p>
        </p:txBody>
      </p:sp>
    </p:spTree>
    <p:extLst>
      <p:ext uri="{BB962C8B-B14F-4D97-AF65-F5344CB8AC3E}">
        <p14:creationId xmlns:p14="http://schemas.microsoft.com/office/powerpoint/2010/main" val="332499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297C-77F4-4347-8960-02D9C5CD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Divided Horizontally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D548C-133B-1E43-A5DF-29A559979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TXOGA and Pioneer requested that the Divided Horizontally be harmonized with SWR26 </a:t>
            </a:r>
          </a:p>
          <a:p>
            <a:r>
              <a:rPr lang="en-US" dirty="0"/>
              <a:t>Commission declined. Determined that it would fail to address a key issue driving amendment:</a:t>
            </a:r>
          </a:p>
          <a:p>
            <a:pPr lvl="1"/>
            <a:r>
              <a:rPr lang="en-US" dirty="0"/>
              <a:t>Subsurface ownership intervals largely created by OGLs </a:t>
            </a:r>
          </a:p>
          <a:p>
            <a:pPr lvl="1"/>
            <a:r>
              <a:rPr lang="en-US" dirty="0"/>
              <a:t>SWR40 acreage assignment limits were prohibiting production from multiple additional intervals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2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804A-0304-CC46-AA6B-8D7C157F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7E55C-E561-D84B-912B-2B669A9EB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Statewide Rule 40</a:t>
            </a:r>
          </a:p>
          <a:p>
            <a:r>
              <a:rPr lang="en-US" dirty="0"/>
              <a:t>Evolution of the Rule – From One Tract One Well to Double to Multiple Assignment of Acreage</a:t>
            </a:r>
          </a:p>
          <a:p>
            <a:r>
              <a:rPr lang="en-US" dirty="0"/>
              <a:t>Review 2020 Amendment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1B2C4-2705-C541-8A9A-1172501D0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576" y="3907703"/>
            <a:ext cx="3270847" cy="1905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AC44FB-C34F-3048-AE63-C2E20F1F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4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2"/>
    </mc:Choice>
    <mc:Fallback>
      <p:transition spd="slow" advTm="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C7EC-C791-4C40-B8FE-F11E55C1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Drilling Permit Must Describe Interval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58A26-E497-0749-B412-D83C87698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Drilling permit for multiple assignment acreage must identify the upper and lower limits of the operator’s ownership interval</a:t>
            </a:r>
          </a:p>
        </p:txBody>
      </p:sp>
    </p:spTree>
    <p:extLst>
      <p:ext uri="{BB962C8B-B14F-4D97-AF65-F5344CB8AC3E}">
        <p14:creationId xmlns:p14="http://schemas.microsoft.com/office/powerpoint/2010/main" val="3114625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723F-E525-6A43-8236-9827135B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1/2 Mile Notice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493EA-625C-DF44-B56F-6AFEDF88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SWR40(e)(2)(B)</a:t>
            </a:r>
          </a:p>
          <a:p>
            <a:r>
              <a:rPr lang="en-US" dirty="0"/>
              <a:t>Within 15 days of filing drilling permit, the applicant shall: </a:t>
            </a:r>
          </a:p>
          <a:p>
            <a:pPr lvl="1"/>
            <a:r>
              <a:rPr lang="en-US" dirty="0"/>
              <a:t>Identify all wells within 1/2 mile (includes permitted only) of proposed wellbore between first and last </a:t>
            </a:r>
            <a:r>
              <a:rPr lang="en-US" dirty="0" err="1"/>
              <a:t>takepoints</a:t>
            </a:r>
            <a:endParaRPr lang="en-US" dirty="0"/>
          </a:p>
          <a:p>
            <a:pPr lvl="1"/>
            <a:r>
              <a:rPr lang="en-US" dirty="0"/>
              <a:t>Provide Written notice to Operators within radius</a:t>
            </a:r>
          </a:p>
          <a:p>
            <a:pPr lvl="2"/>
            <a:r>
              <a:rPr lang="en-US" dirty="0"/>
              <a:t>Provide plat of project wellbore and radius</a:t>
            </a:r>
          </a:p>
          <a:p>
            <a:r>
              <a:rPr lang="en-US" dirty="0"/>
              <a:t>Copies of Notice, List of Operators, and Plat must be filed with drilling permit</a:t>
            </a:r>
          </a:p>
        </p:txBody>
      </p:sp>
    </p:spTree>
    <p:extLst>
      <p:ext uri="{BB962C8B-B14F-4D97-AF65-F5344CB8AC3E}">
        <p14:creationId xmlns:p14="http://schemas.microsoft.com/office/powerpoint/2010/main" val="189288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723F-E525-6A43-8236-9827135B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1/2 Mile Notice Requirement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493EA-625C-DF44-B56F-6AFEDF88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does Applicant’s responsibility to identify wells end? </a:t>
            </a:r>
          </a:p>
          <a:p>
            <a:r>
              <a:rPr lang="en-US" dirty="0"/>
              <a:t>What resources should be used to identify wells w/in ½ mile radius?</a:t>
            </a:r>
          </a:p>
          <a:p>
            <a:r>
              <a:rPr lang="en-US" dirty="0"/>
              <a:t>Notice Requirement is a “Courtesy Notice”</a:t>
            </a:r>
          </a:p>
          <a:p>
            <a:r>
              <a:rPr lang="en-US" dirty="0"/>
              <a:t>Waivers Not Necessary (but won’t hurt)</a:t>
            </a:r>
          </a:p>
          <a:p>
            <a:r>
              <a:rPr lang="en-US" dirty="0"/>
              <a:t>Is Re-Notice required if location changes?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58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5E0-8CC2-5A44-94D9-03B87F75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Hearing to Protest Multiple Assignment Permit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1251-3EBE-C14F-A7D8-0B487BE07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SWR40(e)(2)(C)</a:t>
            </a:r>
          </a:p>
          <a:p>
            <a:r>
              <a:rPr lang="en-US" dirty="0"/>
              <a:t>Any person entitled to notice that did not receive notice may request a hearing.</a:t>
            </a:r>
          </a:p>
          <a:p>
            <a:r>
              <a:rPr lang="en-US" dirty="0"/>
              <a:t>Commission may cancel the permit if determine improper notice</a:t>
            </a:r>
          </a:p>
        </p:txBody>
      </p:sp>
    </p:spTree>
    <p:extLst>
      <p:ext uri="{BB962C8B-B14F-4D97-AF65-F5344CB8AC3E}">
        <p14:creationId xmlns:p14="http://schemas.microsoft.com/office/powerpoint/2010/main" val="52608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83B9-D16F-CB48-8301-303A706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Density Applies to Each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E2689-62C8-D643-B4DE-73E8F8E3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SWR40(e)(2)(E)</a:t>
            </a:r>
          </a:p>
          <a:p>
            <a:r>
              <a:rPr lang="en-US" dirty="0"/>
              <a:t>Where ownership of the right to drill/produce from a tract in a UFT field is divided horizontally, the field density rules for the field will apply separately to each ownership interval</a:t>
            </a:r>
          </a:p>
          <a:p>
            <a:r>
              <a:rPr lang="en-US" dirty="0"/>
              <a:t>Proration units on a tract above and below are accounted for separately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03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83B9-D16F-CB48-8301-303A706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 (SWR40(e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E2689-62C8-D643-B4DE-73E8F8E3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Amendments supersede any field rules that allow assignment of more than one well in UFT fields as of March 3, 2020 effective date</a:t>
            </a:r>
          </a:p>
          <a:p>
            <a:pPr algn="just"/>
            <a:r>
              <a:rPr lang="en-US" dirty="0"/>
              <a:t>Valid </a:t>
            </a:r>
            <a:r>
              <a:rPr lang="en-US" dirty="0" err="1"/>
              <a:t>assignmetns</a:t>
            </a:r>
            <a:r>
              <a:rPr lang="en-US" dirty="0"/>
              <a:t> prior to effective date grandfathered in </a:t>
            </a:r>
          </a:p>
          <a:p>
            <a:pPr algn="just"/>
            <a:r>
              <a:rPr lang="en-US" dirty="0"/>
              <a:t>SWR40(e) only mechanism for multiple assignment of acreage after March 3, 2020</a:t>
            </a:r>
          </a:p>
          <a:p>
            <a:pPr algn="just"/>
            <a:r>
              <a:rPr lang="en-US" dirty="0"/>
              <a:t>2 Year moratorium on field rule applications for multiple assignments of acreage in UFT fields (individual well exceptions are possible)</a:t>
            </a:r>
          </a:p>
        </p:txBody>
      </p:sp>
    </p:spTree>
    <p:extLst>
      <p:ext uri="{BB962C8B-B14F-4D97-AF65-F5344CB8AC3E}">
        <p14:creationId xmlns:p14="http://schemas.microsoft.com/office/powerpoint/2010/main" val="3655396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A6DD-D32F-664F-9F3F-68105B1C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Clear Path to Exception for </a:t>
            </a:r>
            <a:br>
              <a:rPr lang="en-US" b="1" dirty="0"/>
            </a:br>
            <a:r>
              <a:rPr lang="en-US" b="1" dirty="0"/>
              <a:t>Multiple Assignment of Acreage in Non-UFT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9CED-CA43-5E40-A131-31C588D7B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Operators in non-UFT Field not eligible for multiple assignment</a:t>
            </a:r>
          </a:p>
          <a:p>
            <a:r>
              <a:rPr lang="en-US" dirty="0"/>
              <a:t>Exception is possible under SWR40(g)(2)</a:t>
            </a:r>
          </a:p>
          <a:p>
            <a:pPr lvl="1"/>
            <a:r>
              <a:rPr lang="en-US" dirty="0"/>
              <a:t>Requires Public Notice and Hearing</a:t>
            </a:r>
          </a:p>
        </p:txBody>
      </p:sp>
    </p:spTree>
    <p:extLst>
      <p:ext uri="{BB962C8B-B14F-4D97-AF65-F5344CB8AC3E}">
        <p14:creationId xmlns:p14="http://schemas.microsoft.com/office/powerpoint/2010/main" val="2187020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BDA62-0FE7-5A4E-98BF-EFAA6334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948781-69E4-5D43-AE74-8A779B897B6C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B362CC-07A4-644D-BFC8-26473B4111A1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D31A4E-C4C7-6C42-B1D9-AB17A093698C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E18986-50DB-ED4B-9869-F0E31C3ED50F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WHAT’S THE UPSIDE?</a:t>
            </a:r>
          </a:p>
        </p:txBody>
      </p:sp>
    </p:spTree>
    <p:extLst>
      <p:ext uri="{BB962C8B-B14F-4D97-AF65-F5344CB8AC3E}">
        <p14:creationId xmlns:p14="http://schemas.microsoft.com/office/powerpoint/2010/main" val="3000391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5E1DE-D6ED-7B41-9A57-FACF62A5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576520-5207-664E-87C1-20E4B1460A48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A39D9F-DCEB-9B40-8542-524035777EC7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FEEB7A-6FD8-4242-86C4-1BBDB67F82EC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D14263-38D7-C844-9D4F-63BAA4F7E8C0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1879596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92232-759C-BF47-88D1-612057E3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8BEF24-B749-864D-A465-B5D59BBE9B24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AD958F-5CE9-4E44-9ACE-196903050105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24D29E-CCFA-7240-B53C-1E01DC6A1191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09BB3B-9B83-234C-97B2-B1CCD1C1891B}"/>
              </a:ext>
            </a:extLst>
          </p:cNvPr>
          <p:cNvSpPr>
            <a:spLocks noChangeAspect="1"/>
          </p:cNvSpPr>
          <p:nvPr/>
        </p:nvSpPr>
        <p:spPr>
          <a:xfrm>
            <a:off x="935422" y="1690688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QUESTIONS?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B8F0C7-EDB8-3F43-A3E6-6B7CC2639A4F}"/>
              </a:ext>
            </a:extLst>
          </p:cNvPr>
          <p:cNvSpPr>
            <a:spLocks noChangeAspect="1"/>
          </p:cNvSpPr>
          <p:nvPr/>
        </p:nvSpPr>
        <p:spPr>
          <a:xfrm>
            <a:off x="3360368" y="3209267"/>
            <a:ext cx="5471264" cy="1278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C5A7B"/>
                </a:solidFill>
                <a:latin typeface="Futura" pitchFamily="2" charset="77"/>
                <a:ea typeface="Arial" charset="0"/>
                <a:cs typeface="Arial" charset="0"/>
              </a:rPr>
              <a:t>BEN HOLLIDAY</a:t>
            </a:r>
          </a:p>
          <a:p>
            <a:pPr algn="ctr"/>
            <a:r>
              <a:rPr lang="en-US" sz="2000" b="1" dirty="0">
                <a:solidFill>
                  <a:srgbClr val="1C5A7B"/>
                </a:solidFill>
                <a:latin typeface="Futura" pitchFamily="2" charset="77"/>
                <a:ea typeface="Arial" charset="0"/>
                <a:cs typeface="Arial" charset="0"/>
              </a:rPr>
              <a:t>HOLLIDAY ENERGY LAW GROUP</a:t>
            </a:r>
          </a:p>
          <a:p>
            <a:pPr algn="ctr"/>
            <a:r>
              <a:rPr lang="en-US" sz="2000" b="1" dirty="0" err="1">
                <a:solidFill>
                  <a:srgbClr val="1C5A7B"/>
                </a:solidFill>
                <a:latin typeface="Futura" pitchFamily="2" charset="77"/>
                <a:ea typeface="Arial" charset="0"/>
                <a:cs typeface="Arial" charset="0"/>
              </a:rPr>
              <a:t>ben@theenergylawgroup.com</a:t>
            </a:r>
            <a:endParaRPr lang="en-US" sz="2000" b="1" dirty="0">
              <a:solidFill>
                <a:srgbClr val="1C5A7B"/>
              </a:solidFill>
              <a:latin typeface="Futura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6A05-A9B0-D047-BD59-18A5A03E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CC425D-4AE1-AB48-B273-2D8739DA8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3694" y="1321243"/>
            <a:ext cx="348107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94111-E90E-6F49-88E9-069A525F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7625"/>
            <a:ext cx="6502400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A883C-A32F-5245-8D8E-DC974CACE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797" y="3814603"/>
            <a:ext cx="1843205" cy="221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3FCC-9565-784D-9226-D865431F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2020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E013-27D0-D240-AD7E-1BE9392D9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0735" cy="4351338"/>
          </a:xfrm>
        </p:spPr>
        <p:txBody>
          <a:bodyPr/>
          <a:lstStyle/>
          <a:p>
            <a:pPr algn="just"/>
            <a:r>
              <a:rPr lang="en-US" dirty="0"/>
              <a:t>Effective March 3, 2020 – Two Major Changes:</a:t>
            </a:r>
          </a:p>
          <a:p>
            <a:endParaRPr lang="en-US" dirty="0"/>
          </a:p>
          <a:p>
            <a:pPr marL="457200" indent="-457200" algn="just">
              <a:buAutoNum type="arabicPeriod"/>
            </a:pPr>
            <a:r>
              <a:rPr lang="en-US" sz="2400" dirty="0"/>
              <a:t>Allows Multiple (2+) Assignment of Surface Acreage in UFT Fields Where Ownership is Depth Severed</a:t>
            </a:r>
          </a:p>
          <a:p>
            <a:pPr marL="457200" indent="-457200" algn="just">
              <a:buAutoNum type="arabicPeriod"/>
            </a:pPr>
            <a:r>
              <a:rPr lang="en-US" sz="2400" dirty="0"/>
              <a:t>Formalizes Process for Obtaining Exception to SWR 40 for Non-UFT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15736-98C6-2A4C-B0A8-EBFDBC5E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587" y="1502228"/>
            <a:ext cx="3521847" cy="460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1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9509A-8660-0643-84AF-6E6E4549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“Why” Behind the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EC95-1720-F746-8175-799AEC01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Exponential Change in Exploration and Production </a:t>
            </a:r>
          </a:p>
          <a:p>
            <a:r>
              <a:rPr lang="en-US" dirty="0"/>
              <a:t>Regulatory Regime No  Longer Serves RRC’s Core Purpose</a:t>
            </a:r>
          </a:p>
          <a:p>
            <a:pPr lvl="1"/>
            <a:r>
              <a:rPr lang="en-US" dirty="0"/>
              <a:t>Prevent Waste </a:t>
            </a:r>
          </a:p>
          <a:p>
            <a:pPr lvl="1"/>
            <a:r>
              <a:rPr lang="en-US" dirty="0"/>
              <a:t>Protected Correlative Rights</a:t>
            </a:r>
          </a:p>
          <a:p>
            <a:r>
              <a:rPr lang="en-US" dirty="0"/>
              <a:t>SWR40 Determined Detrimental to RRC Mission</a:t>
            </a:r>
          </a:p>
          <a:p>
            <a:r>
              <a:rPr lang="en-US" dirty="0"/>
              <a:t>2 factors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Severed ownership at differing depths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Technological advances increased UFT Field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0C3F-22B2-D149-A60B-3E1D1E58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Definitions to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4F5E9-E61D-9444-99F2-22677AD5E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= 3D Regulatory Construct Defined Over Time</a:t>
            </a:r>
          </a:p>
          <a:p>
            <a:pPr lvl="1"/>
            <a:r>
              <a:rPr lang="en-US" dirty="0"/>
              <a:t>Aka Reservoir/Pool/Common Pool</a:t>
            </a:r>
          </a:p>
          <a:p>
            <a:pPr lvl="1"/>
            <a:r>
              <a:rPr lang="en-US" dirty="0"/>
              <a:t>Typically a depth interval containing one or more productive formations</a:t>
            </a:r>
          </a:p>
          <a:p>
            <a:r>
              <a:rPr lang="en-US" dirty="0"/>
              <a:t>UFT Field = Unconventional Fracture Treated Field</a:t>
            </a:r>
          </a:p>
          <a:p>
            <a:pPr lvl="1"/>
            <a:r>
              <a:rPr lang="en-US" dirty="0"/>
              <a:t>Field that must be developed with hydraulic fracturing</a:t>
            </a:r>
          </a:p>
          <a:p>
            <a:r>
              <a:rPr lang="en-US" dirty="0"/>
              <a:t>Divided Horizontally = Ownership of the right to drill and produce is divided into distinct depth intervals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CBFDB-D9E9-1540-9B4F-33C05410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878" y="-87414"/>
            <a:ext cx="12337755" cy="6945413"/>
          </a:xfrm>
          <a:prstGeom prst="rect">
            <a:avLst/>
          </a:prstGeom>
          <a:ln w="25400">
            <a:solidFill>
              <a:srgbClr val="1C5A7B"/>
            </a:solidFill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80D308-61EB-DB43-956E-253131E53F33}"/>
              </a:ext>
            </a:extLst>
          </p:cNvPr>
          <p:cNvSpPr>
            <a:spLocks noChangeAspect="1"/>
          </p:cNvSpPr>
          <p:nvPr/>
        </p:nvSpPr>
        <p:spPr>
          <a:xfrm>
            <a:off x="935422" y="2443587"/>
            <a:ext cx="10418378" cy="1068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Futura" pitchFamily="2" charset="77"/>
              </a:rPr>
              <a:t>EVOLUTION OF SWR40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94B618-BB2D-834E-B507-3B1492B56449}"/>
              </a:ext>
            </a:extLst>
          </p:cNvPr>
          <p:cNvGrpSpPr/>
          <p:nvPr/>
        </p:nvGrpSpPr>
        <p:grpSpPr>
          <a:xfrm>
            <a:off x="0" y="6176962"/>
            <a:ext cx="12192000" cy="681037"/>
            <a:chOff x="0" y="6176962"/>
            <a:chExt cx="12192000" cy="6810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94B60A-BEA5-364A-BF8D-8C2EE5A20C19}"/>
                </a:ext>
              </a:extLst>
            </p:cNvPr>
            <p:cNvSpPr/>
            <p:nvPr userDrawn="1"/>
          </p:nvSpPr>
          <p:spPr>
            <a:xfrm>
              <a:off x="0" y="6176962"/>
              <a:ext cx="12192000" cy="681037"/>
            </a:xfrm>
            <a:prstGeom prst="rect">
              <a:avLst/>
            </a:prstGeom>
            <a:solidFill>
              <a:srgbClr val="1C5A7B"/>
            </a:solidFill>
            <a:ln>
              <a:solidFill>
                <a:srgbClr val="1C5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 Book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0E1618-D72B-2D4B-8C97-301E3A445E4B}"/>
                </a:ext>
              </a:extLst>
            </p:cNvPr>
            <p:cNvSpPr txBox="1"/>
            <p:nvPr userDrawn="1"/>
          </p:nvSpPr>
          <p:spPr>
            <a:xfrm>
              <a:off x="2408903" y="6347154"/>
              <a:ext cx="7374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Futura" pitchFamily="2" charset="77"/>
                  <a:ea typeface="Arial" charset="0"/>
                  <a:cs typeface="Arial" charset="0"/>
                </a:rPr>
                <a:t>ENERGY IS THE CENTER OF EVERYTHING WE 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40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B257-21C5-EA47-AFDF-345BCE27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Commission’s Statutory Duty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30A5F4-3430-014B-909A-CC69F6D56E0E}"/>
              </a:ext>
            </a:extLst>
          </p:cNvPr>
          <p:cNvSpPr>
            <a:spLocks noChangeAspect="1"/>
          </p:cNvSpPr>
          <p:nvPr/>
        </p:nvSpPr>
        <p:spPr>
          <a:xfrm>
            <a:off x="7099500" y="2159366"/>
            <a:ext cx="3368598" cy="3368598"/>
          </a:xfrm>
          <a:prstGeom prst="ellipse">
            <a:avLst/>
          </a:prstGeom>
          <a:solidFill>
            <a:srgbClr val="1C5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" pitchFamily="2" charset="77"/>
              </a:rPr>
              <a:t>PROTECT</a:t>
            </a:r>
          </a:p>
          <a:p>
            <a:pPr algn="ctr"/>
            <a:r>
              <a:rPr lang="en-US" sz="2400" b="1" dirty="0">
                <a:latin typeface="Futura" pitchFamily="2" charset="77"/>
              </a:rPr>
              <a:t>CORRELATIVE</a:t>
            </a:r>
          </a:p>
          <a:p>
            <a:pPr algn="ctr"/>
            <a:r>
              <a:rPr lang="en-US" sz="2400" b="1" dirty="0">
                <a:latin typeface="Futura" pitchFamily="2" charset="77"/>
              </a:rPr>
              <a:t>RIGHTS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3F52F5-1B4C-5243-8528-413514BA25EA}"/>
              </a:ext>
            </a:extLst>
          </p:cNvPr>
          <p:cNvSpPr>
            <a:spLocks noChangeAspect="1"/>
          </p:cNvSpPr>
          <p:nvPr/>
        </p:nvSpPr>
        <p:spPr>
          <a:xfrm>
            <a:off x="1723902" y="2159366"/>
            <a:ext cx="3368598" cy="3368598"/>
          </a:xfrm>
          <a:prstGeom prst="ellipse">
            <a:avLst/>
          </a:prstGeom>
          <a:solidFill>
            <a:srgbClr val="1C5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" pitchFamily="2" charset="77"/>
              </a:rPr>
              <a:t>PREVENT</a:t>
            </a:r>
          </a:p>
          <a:p>
            <a:pPr algn="ctr"/>
            <a:r>
              <a:rPr lang="en-US" sz="2400" b="1" dirty="0">
                <a:latin typeface="Futura" pitchFamily="2" charset="77"/>
              </a:rPr>
              <a:t>WASTE</a:t>
            </a:r>
          </a:p>
        </p:txBody>
      </p:sp>
    </p:spTree>
    <p:extLst>
      <p:ext uri="{BB962C8B-B14F-4D97-AF65-F5344CB8AC3E}">
        <p14:creationId xmlns:p14="http://schemas.microsoft.com/office/powerpoint/2010/main" val="4553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1588</Words>
  <Application>Microsoft Macintosh PowerPoint</Application>
  <PresentationFormat>Widescreen</PresentationFormat>
  <Paragraphs>189</Paragraphs>
  <Slides>39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Futura</vt:lpstr>
      <vt:lpstr>Futura Book</vt:lpstr>
      <vt:lpstr>Office Theme</vt:lpstr>
      <vt:lpstr>PowerPoint Presentation</vt:lpstr>
      <vt:lpstr>Holliday Energy Law Group PC </vt:lpstr>
      <vt:lpstr>Presentation Overview</vt:lpstr>
      <vt:lpstr>PowerPoint Presentation</vt:lpstr>
      <vt:lpstr>2020 Amendments</vt:lpstr>
      <vt:lpstr>The “Why” Behind the Change</vt:lpstr>
      <vt:lpstr>Definitions to Start</vt:lpstr>
      <vt:lpstr>PowerPoint Presentation</vt:lpstr>
      <vt:lpstr>Commission’s Statutory Duty </vt:lpstr>
      <vt:lpstr>History of Commission’s Regulation</vt:lpstr>
      <vt:lpstr>How We Arrived at Rule 40</vt:lpstr>
      <vt:lpstr>RULE 40 IS BORN</vt:lpstr>
      <vt:lpstr>Preventing Waste</vt:lpstr>
      <vt:lpstr>Difficulty in Applying SWR40</vt:lpstr>
      <vt:lpstr>Spraberry (Trend Area) Field</vt:lpstr>
      <vt:lpstr>Phantom (Wolfcamp) &amp; Wolfbone</vt:lpstr>
      <vt:lpstr>Unconventionals Change the Game</vt:lpstr>
      <vt:lpstr>PowerPoint Presentation</vt:lpstr>
      <vt:lpstr>2013 SWR40 Amendments</vt:lpstr>
      <vt:lpstr>Post 2013 SWR40 Difficulties Increase</vt:lpstr>
      <vt:lpstr>PowerPoint Presentation</vt:lpstr>
      <vt:lpstr>2016 UFT Fields Established</vt:lpstr>
      <vt:lpstr>Pre-2020 Timeline</vt:lpstr>
      <vt:lpstr>2016 to 2020</vt:lpstr>
      <vt:lpstr>The Commission’s Why</vt:lpstr>
      <vt:lpstr>PowerPoint Presentation</vt:lpstr>
      <vt:lpstr>Multiple Not Double</vt:lpstr>
      <vt:lpstr>SWR40(e)</vt:lpstr>
      <vt:lpstr>Divided Horizontally</vt:lpstr>
      <vt:lpstr>Drilling Permit Must Describe Interval</vt:lpstr>
      <vt:lpstr>1/2 Mile Notice Requirement</vt:lpstr>
      <vt:lpstr>1/2 Mile Notice Requirement</vt:lpstr>
      <vt:lpstr>Hearing to Protest Multiple Assignment Permit </vt:lpstr>
      <vt:lpstr>Field Density Applies to Each Horizon</vt:lpstr>
      <vt:lpstr>Ground Rules (SWR40(e</vt:lpstr>
      <vt:lpstr>Clear Path to Exception for  Multiple Assignment of Acreage in Non-UFT Field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Moe Lee</dc:creator>
  <cp:lastModifiedBy>Benjamin Holliday</cp:lastModifiedBy>
  <cp:revision>61</cp:revision>
  <dcterms:created xsi:type="dcterms:W3CDTF">2020-05-18T15:39:11Z</dcterms:created>
  <dcterms:modified xsi:type="dcterms:W3CDTF">2020-05-30T08:51:22Z</dcterms:modified>
</cp:coreProperties>
</file>